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  <p:sldMasterId id="2147483680" r:id="rId3"/>
    <p:sldMasterId id="2147483692" r:id="rId4"/>
    <p:sldMasterId id="2147483716" r:id="rId5"/>
    <p:sldMasterId id="2147483728" r:id="rId6"/>
    <p:sldMasterId id="2147483740" r:id="rId7"/>
  </p:sldMasterIdLst>
  <p:sldIdLst>
    <p:sldId id="256" r:id="rId8"/>
    <p:sldId id="297" r:id="rId9"/>
    <p:sldId id="277" r:id="rId10"/>
    <p:sldId id="258" r:id="rId11"/>
    <p:sldId id="257" r:id="rId12"/>
    <p:sldId id="262" r:id="rId13"/>
    <p:sldId id="261" r:id="rId14"/>
    <p:sldId id="259" r:id="rId15"/>
    <p:sldId id="278" r:id="rId16"/>
    <p:sldId id="263" r:id="rId17"/>
    <p:sldId id="264" r:id="rId18"/>
    <p:sldId id="279" r:id="rId19"/>
    <p:sldId id="269" r:id="rId20"/>
    <p:sldId id="270" r:id="rId21"/>
    <p:sldId id="280" r:id="rId22"/>
    <p:sldId id="265" r:id="rId23"/>
    <p:sldId id="266" r:id="rId24"/>
    <p:sldId id="267" r:id="rId25"/>
    <p:sldId id="268" r:id="rId26"/>
    <p:sldId id="271" r:id="rId27"/>
    <p:sldId id="272" r:id="rId28"/>
    <p:sldId id="273" r:id="rId29"/>
    <p:sldId id="274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75" r:id="rId46"/>
    <p:sldId id="27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Kunitsa" initials="AK" lastIdx="2" clrIdx="0">
    <p:extLst>
      <p:ext uri="{19B8F6BF-5375-455C-9EA6-DF929625EA0E}">
        <p15:presenceInfo xmlns:p15="http://schemas.microsoft.com/office/powerpoint/2012/main" xmlns="" userId="5746907de33f04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66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14T21:40:37.654" idx="1">
    <p:pos x="10" y="1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14T21:40:37.654" idx="2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11711517" y="444501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Freeform 4"/>
          <p:cNvSpPr>
            <a:spLocks/>
          </p:cNvSpPr>
          <p:nvPr/>
        </p:nvSpPr>
        <p:spPr bwMode="invGray">
          <a:xfrm>
            <a:off x="0" y="1163638"/>
            <a:ext cx="12192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Freeform 5"/>
          <p:cNvSpPr>
            <a:spLocks/>
          </p:cNvSpPr>
          <p:nvPr/>
        </p:nvSpPr>
        <p:spPr bwMode="invGray">
          <a:xfrm>
            <a:off x="0" y="292101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Freeform 6"/>
          <p:cNvSpPr>
            <a:spLocks/>
          </p:cNvSpPr>
          <p:nvPr/>
        </p:nvSpPr>
        <p:spPr bwMode="hidden">
          <a:xfrm>
            <a:off x="0" y="2405064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3302000" y="1522414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Freeform 8"/>
          <p:cNvSpPr>
            <a:spLocks/>
          </p:cNvSpPr>
          <p:nvPr/>
        </p:nvSpPr>
        <p:spPr bwMode="invGray">
          <a:xfrm>
            <a:off x="0" y="3443289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3552825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076" name="Rectangle 4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160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77" name="Rectangle 5"/>
              <p:cNvSpPr>
                <a:spLocks noChangeArrowheads="1"/>
              </p:cNvSpPr>
              <p:nvPr/>
            </p:nvSpPr>
            <p:spPr bwMode="white">
              <a:xfrm>
                <a:off x="0" y="1600"/>
                <a:ext cx="5760" cy="27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078" name="Picture 6" descr="A:\grapes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ltGray">
            <a:xfrm>
              <a:off x="163" y="0"/>
              <a:ext cx="680" cy="3152"/>
            </a:xfrm>
            <a:prstGeom prst="rect">
              <a:avLst/>
            </a:prstGeom>
            <a:noFill/>
          </p:spPr>
        </p:pic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48" y="0"/>
              <a:ext cx="97" cy="3613"/>
              <a:chOff x="226" y="0"/>
              <a:chExt cx="80" cy="3613"/>
            </a:xfrm>
          </p:grpSpPr>
          <p:sp>
            <p:nvSpPr>
              <p:cNvPr id="3080" name="Rectangle 8"/>
              <p:cNvSpPr>
                <a:spLocks noChangeArrowheads="1"/>
              </p:cNvSpPr>
              <p:nvPr/>
            </p:nvSpPr>
            <p:spPr bwMode="ltGray">
              <a:xfrm>
                <a:off x="226" y="0"/>
                <a:ext cx="80" cy="853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ltGray">
              <a:xfrm>
                <a:off x="226" y="840"/>
                <a:ext cx="80" cy="2773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082" name="Rectangle 10"/>
            <p:cNvSpPr>
              <a:spLocks noChangeArrowheads="1"/>
            </p:cNvSpPr>
            <p:nvPr/>
          </p:nvSpPr>
          <p:spPr bwMode="ltGray">
            <a:xfrm>
              <a:off x="0" y="1536"/>
              <a:ext cx="4294" cy="160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828800" y="1100138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272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96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272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7931152" y="4246564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4213" y="402265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9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7125" y="17705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6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84260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11374903" y="1197789"/>
            <a:ext cx="132763" cy="171288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219200" y="441252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11578103" y="1350189"/>
            <a:ext cx="132763" cy="171288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11115579" y="1453352"/>
            <a:ext cx="132763" cy="171288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6416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78232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11711517" y="444501"/>
            <a:ext cx="480483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12192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12192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1"/>
            <a:ext cx="12192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4"/>
            <a:ext cx="12192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3302000" y="1522414"/>
            <a:ext cx="88900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9"/>
            <a:ext cx="12192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8316384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 dirty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052" name="Rectangle 4"/>
              <p:cNvSpPr>
                <a:spLocks noChangeArrowheads="1"/>
              </p:cNvSpPr>
              <p:nvPr/>
            </p:nvSpPr>
            <p:spPr bwMode="white">
              <a:xfrm>
                <a:off x="0" y="0"/>
                <a:ext cx="5760" cy="384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3" name="Rectangle 5"/>
              <p:cNvSpPr>
                <a:spLocks noChangeArrowheads="1"/>
              </p:cNvSpPr>
              <p:nvPr/>
            </p:nvSpPr>
            <p:spPr bwMode="white">
              <a:xfrm>
                <a:off x="0" y="384"/>
                <a:ext cx="5760" cy="393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0" y="0"/>
              <a:ext cx="1667" cy="3613"/>
              <a:chOff x="0" y="0"/>
              <a:chExt cx="1667" cy="3613"/>
            </a:xfrm>
          </p:grpSpPr>
          <p:pic>
            <p:nvPicPr>
              <p:cNvPr id="2055" name="Picture 7" descr="A:\grapes.GIF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ltGray">
              <a:xfrm>
                <a:off x="163" y="0"/>
                <a:ext cx="534" cy="3152"/>
              </a:xfrm>
              <a:prstGeom prst="rect">
                <a:avLst/>
              </a:prstGeom>
              <a:noFill/>
            </p:spPr>
          </p:pic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226" y="0"/>
                <a:ext cx="80" cy="3613"/>
                <a:chOff x="226" y="0"/>
                <a:chExt cx="80" cy="3613"/>
              </a:xfrm>
            </p:grpSpPr>
            <p:sp>
              <p:nvSpPr>
                <p:cNvPr id="2057" name="Rectangle 9"/>
                <p:cNvSpPr>
                  <a:spLocks noChangeArrowheads="1"/>
                </p:cNvSpPr>
                <p:nvPr/>
              </p:nvSpPr>
              <p:spPr bwMode="ltGray">
                <a:xfrm>
                  <a:off x="226" y="0"/>
                  <a:ext cx="80" cy="85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8" name="Rectangle 10"/>
                <p:cNvSpPr>
                  <a:spLocks noChangeArrowheads="1"/>
                </p:cNvSpPr>
                <p:nvPr/>
              </p:nvSpPr>
              <p:spPr bwMode="ltGray">
                <a:xfrm>
                  <a:off x="226" y="840"/>
                  <a:ext cx="80" cy="2773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ltGray">
              <a:xfrm>
                <a:off x="0" y="347"/>
                <a:ext cx="1667" cy="80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06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72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2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0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9/1/2016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rtual.crimea.ua/ru/sightseeing/crimea/sightseeing/archaeology/full/102.html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virtual.crimea.ua/ru/sightseeing/crimea/sightseeing/archaeology/full/59.html" TargetMode="Externa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://www.virtual.crimea.ua/ru/sightseeing/crimea/sightseeing/archaeology/full/93.html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virtual.crimea.ua/ru/sightseeing/crimea/sightseeing/archaeology/full/75.html" TargetMode="External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vse-o-kryme.ru/wp-content/uploads/2013/10/kirkinitida1.jpg" TargetMode="External"/><Relationship Id="rId2" Type="http://schemas.openxmlformats.org/officeDocument/2006/relationships/hyperlink" Target="http://vse-o-kryme.ru/kerkinitida/" TargetMode="Externa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9596" y="1552210"/>
            <a:ext cx="11119104" cy="24214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История древнего человека В КРЫМУ. </a:t>
            </a:r>
            <a:br>
              <a:rPr lang="ru-RU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археологические Памятники</a:t>
            </a:r>
            <a:endParaRPr lang="ru-RU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3091" y="5436973"/>
            <a:ext cx="521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КРЫМОВЕДЕНИЕ,  6 КЛАСС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28744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151" y="467764"/>
            <a:ext cx="9424087" cy="12539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неандертальцев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9" y="2143929"/>
            <a:ext cx="11871959" cy="364913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</a:t>
            </a:r>
            <a:r>
              <a:rPr lang="ru-RU" sz="3200" dirty="0" smtClean="0">
                <a:latin typeface="Bookman Old Style" panose="02050604050505020204" pitchFamily="18" charset="0"/>
              </a:rPr>
              <a:t>родоплеменной организации первобытного общества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Изготовление более совершенных орудий труда (остроконечники, ножи)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Использование пещер и навесов в качестве жилищ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Охота на мамонтов, гигантских оленей, пещерных носорогов, львов и медведей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Рубка леса, примитивное скотоводство, собирательство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39975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5870447" cy="14562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поздний палеолит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(35-10 тысяч лет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1" y="2500545"/>
            <a:ext cx="383133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</a:t>
            </a:r>
            <a:r>
              <a:rPr lang="en-US" sz="3200" dirty="0" smtClean="0">
                <a:latin typeface="Bookman Old Style" panose="02050604050505020204" pitchFamily="18" charset="0"/>
              </a:rPr>
              <a:t>Homo sapiens </a:t>
            </a:r>
            <a:r>
              <a:rPr lang="en-US" sz="3200" dirty="0" err="1">
                <a:latin typeface="Bookman Old Style" panose="02050604050505020204" pitchFamily="18" charset="0"/>
              </a:rPr>
              <a:t>sapiens</a:t>
            </a:r>
            <a:r>
              <a:rPr lang="en-US" sz="3200" dirty="0">
                <a:latin typeface="Bookman Old Style" panose="02050604050505020204" pitchFamily="18" charset="0"/>
              </a:rPr>
              <a:t> </a:t>
            </a:r>
            <a:r>
              <a:rPr lang="en-US" sz="3200" dirty="0" smtClean="0">
                <a:latin typeface="Bookman Old Style" panose="02050604050505020204" pitchFamily="18" charset="0"/>
              </a:rPr>
              <a:t>- </a:t>
            </a:r>
            <a:r>
              <a:rPr lang="ru-RU" sz="3200" dirty="0" smtClean="0">
                <a:latin typeface="Bookman Old Style" panose="02050604050505020204" pitchFamily="18" charset="0"/>
              </a:rPr>
              <a:t>кроманьонцев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451" y="1628632"/>
            <a:ext cx="7812885" cy="522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835705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832" y="288325"/>
            <a:ext cx="4589421" cy="807308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 кроманьонцах</a:t>
            </a:r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6649" y="1054443"/>
            <a:ext cx="8237837" cy="55193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Кроманьонцы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(по названию грота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Маньон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 Франции) — люди современного типа. Они жили в Европе 35-8 тысяч лет назад. Он был высок, ходил прямо. В лице его появились тонкие человеческие черты: высокий и широкий лоб без массивного надбровного валика, прямой нос, выступающий подбородок. Он научился мастерски обрабатывать камень, готовить из раздробленной кости острые шила, проколки, наконечники для стрел и дротиков, остроги и гарпуны.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Усложнились не только орудия труда и охоты — изменились общественные и производственные отношения. Возникла родовая матриархальная община, появились зачатки религии, зародились наскальная живопись и миниатюрная скульптура. Люди вышли жить на равнины.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романьонец - ТутКры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9243" y="1371470"/>
            <a:ext cx="2294238" cy="410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0180" name="Picture 5" descr="pic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672" y="0"/>
            <a:ext cx="10451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18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04" name="Picture 5" descr="pi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64" y="0"/>
            <a:ext cx="11027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66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216655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Деятельность кроманьонцев – людей современного типа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all-terriers.ru/_nw/1/71798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8744" y="2174789"/>
            <a:ext cx="6568695" cy="437912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5870447" cy="14562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поздний палеолит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(35-10 тысяч лет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2281089"/>
            <a:ext cx="11146535" cy="36491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Значительно совершенствуется обработка кремневых орудий труда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Коллективная охота на животных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Первые произведения искусства, в </a:t>
            </a:r>
            <a:r>
              <a:rPr lang="ru-RU" sz="3200" dirty="0" err="1" smtClean="0">
                <a:latin typeface="Bookman Old Style" panose="02050604050505020204" pitchFamily="18" charset="0"/>
              </a:rPr>
              <a:t>т.ч</a:t>
            </a:r>
            <a:r>
              <a:rPr lang="ru-RU" sz="3200" dirty="0" smtClean="0">
                <a:latin typeface="Bookman Old Style" panose="02050604050505020204" pitchFamily="18" charset="0"/>
              </a:rPr>
              <a:t>. </a:t>
            </a:r>
            <a:r>
              <a:rPr lang="ru-RU" sz="3200" dirty="0">
                <a:latin typeface="Bookman Old Style" panose="02050604050505020204" pitchFamily="18" charset="0"/>
              </a:rPr>
              <a:t>н</a:t>
            </a:r>
            <a:r>
              <a:rPr lang="ru-RU" sz="3200" dirty="0" smtClean="0">
                <a:latin typeface="Bookman Old Style" panose="02050604050505020204" pitchFamily="18" charset="0"/>
              </a:rPr>
              <a:t>аскальные рисунки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Формирование религиозных представлений о природе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0230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7927847" cy="145626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Мезолит (10-5 тысяч лет назад)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1924473"/>
            <a:ext cx="11146535" cy="364913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Добыча камня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Расселение древних людей на более обширные территории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Одомашнивание животных (собак, свиней)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лука, стрел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Первобытно-общинный строй прекращает существование, возникает парная семья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Появляются первые орошаемые участки земли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73188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7927847" cy="145626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Неолит (5-3 тысячи лет назад)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1924473"/>
            <a:ext cx="11146535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Шлифовка и сверление каменных орудий труда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гончарного искусства, прядения, ткачества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Зарождение земледелия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Стоянки человека по всему Крыму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59297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11375135" cy="1456267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Энеолит (медный век) (3-е тысячелетие – начало 2-го тысячелетия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1924473"/>
            <a:ext cx="11146535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Родоплеменной строй с патриархальной основой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медных орудий труда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колесного транспорта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Сооружение менгиров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51956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8" name="Picture 8" descr="http://www.grifon-tur.ru/wp-content/uploads/2015/10/%D0%B3%D1%80%D0%B5%D1%87%D0%B5%D1%81%D0%BA%D0%B8%D0%B5-%D1%8D%D0%BC%D0%BF%D0%BE%D1%80%D0%B8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9856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7482" y="4919008"/>
            <a:ext cx="5504688" cy="193899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племенем племя, народ за народом,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Их лошади и божества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Тянулись к просторам её плодородным,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соль, вода и трава</a:t>
            </a: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И.Л.Сельвинский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22" name="AutoShape 2" descr="http://loveopium.ru/content/2012/03/chersonesos/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24" name="AutoShape 4" descr="http://loveopium.ru/content/2012/03/chersonesos/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28744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4496" y="2910487"/>
            <a:ext cx="5937504" cy="3947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9070"/>
            <a:ext cx="6254496" cy="408008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67513" y="4696372"/>
            <a:ext cx="4489703" cy="1456267"/>
          </a:xfrm>
        </p:spPr>
        <p:txBody>
          <a:bodyPr/>
          <a:lstStyle/>
          <a:p>
            <a:r>
              <a:rPr lang="ru-RU" dirty="0" smtClean="0"/>
              <a:t>Крымские Менгиры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919042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11375135" cy="1456267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Бронзовый век (2-е тысячелетие – начало 1-го тысячелетия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2061633"/>
            <a:ext cx="11146535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На полуострове обитают киммерийцы и </a:t>
            </a:r>
            <a:r>
              <a:rPr lang="ru-RU" sz="3200" dirty="0" err="1" smtClean="0">
                <a:latin typeface="Bookman Old Style" panose="02050604050505020204" pitchFamily="18" charset="0"/>
              </a:rPr>
              <a:t>тавры</a:t>
            </a:r>
            <a:r>
              <a:rPr lang="ru-RU" sz="3200" dirty="0" smtClean="0">
                <a:latin typeface="Bookman Old Style" panose="02050604050505020204" pitchFamily="18" charset="0"/>
              </a:rPr>
              <a:t> – древнейшие этносы Крыма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изделий из бронзы, бронзовое литье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Добыча камня для строительства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78299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77" y="600635"/>
            <a:ext cx="5339087" cy="19114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Бронзовый век (2-е тысячелетие – начало 1-го тысячелетия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3777"/>
            <a:ext cx="10131425" cy="31142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9269" y="-37445"/>
            <a:ext cx="5672732" cy="37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7388454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11375135" cy="1456267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Эпоха раннего железа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 до н.э.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1" y="2061633"/>
            <a:ext cx="11146535" cy="364913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изделий из железа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Добыча железной руды и нефти на Керченском полуострове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Начало виноградарства и садоводства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Строительство городов, земледельческих поселений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первых научных описаний </a:t>
            </a:r>
            <a:r>
              <a:rPr lang="ru-RU" sz="3200" dirty="0" err="1" smtClean="0">
                <a:latin typeface="Bookman Old Style" panose="02050604050505020204" pitchFamily="18" charset="0"/>
              </a:rPr>
              <a:t>Таврики</a:t>
            </a:r>
            <a:r>
              <a:rPr lang="ru-RU" sz="3200" dirty="0" smtClean="0">
                <a:latin typeface="Bookman Old Style" panose="02050604050505020204" pitchFamily="18" charset="0"/>
              </a:rPr>
              <a:t>: Геродот, Теофраст, </a:t>
            </a:r>
            <a:r>
              <a:rPr lang="ru-RU" sz="3200" dirty="0" err="1" smtClean="0">
                <a:latin typeface="Bookman Old Style" panose="02050604050505020204" pitchFamily="18" charset="0"/>
              </a:rPr>
              <a:t>Страбон</a:t>
            </a:r>
            <a:r>
              <a:rPr lang="ru-RU" sz="3200" dirty="0" smtClean="0">
                <a:latin typeface="Bookman Old Style" panose="02050604050505020204" pitchFamily="18" charset="0"/>
              </a:rPr>
              <a:t>, Плиний Старший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88462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599"/>
            <a:ext cx="10363200" cy="2512541"/>
          </a:xfrm>
        </p:spPr>
        <p:txBody>
          <a:bodyPr/>
          <a:lstStyle/>
          <a:p>
            <a:r>
              <a:rPr lang="ru-RU" cap="all" dirty="0" smtClean="0"/>
              <a:t>АРХЕОЛОГИЧЕСКИЕ ПАМЯТНИКИ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КРЫМА</a:t>
            </a:r>
            <a:endParaRPr lang="ru-RU" dirty="0"/>
          </a:p>
        </p:txBody>
      </p:sp>
      <p:pic>
        <p:nvPicPr>
          <p:cNvPr id="4" name="Содержимое 3" descr="Армянский монастырь Сурб-Хач в Старом Крыму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09816" y="3995351"/>
            <a:ext cx="1886465" cy="113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ородище Пантикапея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5265" y="4028303"/>
            <a:ext cx="1878227" cy="112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репость Ени-Кале в Керчи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0141" y="3962400"/>
            <a:ext cx="1795848" cy="114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Мангуп-Кале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93211" y="4011828"/>
            <a:ext cx="1845275" cy="116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2329" y="1138518"/>
            <a:ext cx="10363200" cy="4482353"/>
          </a:xfrm>
        </p:spPr>
        <p:txBody>
          <a:bodyPr/>
          <a:lstStyle/>
          <a:p>
            <a:r>
              <a:rPr lang="ru-RU" dirty="0" smtClean="0"/>
              <a:t>Древнейшие археологические памятники Крыма относятся к эпохе палеолита – неолита, бронзового и начала железного веков. К ним относят стоянки древних людей, курганы, погребения, гроты, пещеры со следами деятельности человека этих эпох.</a:t>
            </a:r>
          </a:p>
          <a:p>
            <a:r>
              <a:rPr lang="ru-RU" dirty="0" smtClean="0"/>
              <a:t>Исключительно хорошо представлены в Крыму </a:t>
            </a:r>
            <a:r>
              <a:rPr lang="ru-RU" b="1" dirty="0" smtClean="0">
                <a:solidFill>
                  <a:srgbClr val="92D050"/>
                </a:solidFill>
              </a:rPr>
              <a:t>памятники античные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876" y="172996"/>
            <a:ext cx="10346724" cy="1005016"/>
          </a:xfrm>
        </p:spPr>
        <p:txBody>
          <a:bodyPr/>
          <a:lstStyle/>
          <a:p>
            <a:r>
              <a:rPr lang="ru-RU" sz="2400" b="1" cap="all" dirty="0" smtClean="0"/>
              <a:t>КЕРКИНИТИДА – АНТИЧНОСТЬ ПОД КУПОЛОМ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130" y="790833"/>
            <a:ext cx="11450594" cy="5824152"/>
          </a:xfrm>
        </p:spPr>
        <p:txBody>
          <a:bodyPr/>
          <a:lstStyle/>
          <a:p>
            <a:r>
              <a:rPr lang="ru-RU" sz="2800" dirty="0" smtClean="0"/>
              <a:t>Одним </a:t>
            </a:r>
            <a:r>
              <a:rPr lang="ru-RU" sz="2800" dirty="0" smtClean="0"/>
              <a:t>из первых древнегреческих городов, основанных на западном берегу Крымского полуострова, </a:t>
            </a:r>
            <a:r>
              <a:rPr lang="ru-RU" sz="2800" dirty="0" err="1" smtClean="0"/>
              <a:t>была</a:t>
            </a:r>
            <a:r>
              <a:rPr lang="ru-RU" sz="2800" b="1" u="sng" dirty="0" err="1" smtClean="0">
                <a:hlinkClick r:id="rId2"/>
              </a:rPr>
              <a:t>Керкинитида</a:t>
            </a:r>
            <a:r>
              <a:rPr lang="ru-RU" sz="2800" dirty="0" smtClean="0"/>
              <a:t>. Основан город был на территории современной Евпатории на рубеже VI-V веков до </a:t>
            </a:r>
            <a:r>
              <a:rPr lang="ru-RU" sz="2800" dirty="0" smtClean="0"/>
              <a:t>н.э., существовал </a:t>
            </a:r>
            <a:r>
              <a:rPr lang="ru-RU" sz="2800" dirty="0" smtClean="0"/>
              <a:t>как отдельное государство, которое активно вело торговлю, занималось земледелием, различными ремёслами и чеканило свои </a:t>
            </a:r>
            <a:r>
              <a:rPr lang="ru-RU" sz="2800" dirty="0" smtClean="0"/>
              <a:t>монеты</a:t>
            </a:r>
            <a:r>
              <a:rPr lang="ru-RU" sz="2800" dirty="0" smtClean="0"/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Остатки древнегреческой колонии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хранятся </a:t>
            </a:r>
            <a:r>
              <a:rPr lang="ru-RU" dirty="0" smtClean="0"/>
              <a:t>под стеклянным куполом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в </a:t>
            </a:r>
            <a:r>
              <a:rPr lang="ru-RU" dirty="0" smtClean="0"/>
              <a:t>Евпатории на улице </a:t>
            </a:r>
            <a:r>
              <a:rPr lang="ru-RU" dirty="0" err="1" smtClean="0"/>
              <a:t>Дувановской</a:t>
            </a:r>
            <a:r>
              <a:rPr lang="ru-RU" dirty="0" smtClean="0"/>
              <a:t>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на </a:t>
            </a:r>
            <a:r>
              <a:rPr lang="ru-RU" dirty="0" smtClean="0"/>
              <a:t>набережной Горького и в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краеведческом </a:t>
            </a:r>
            <a:r>
              <a:rPr lang="ru-RU" dirty="0" smtClean="0"/>
              <a:t>музее города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Керкинитида Евпатория">
            <a:hlinkClick r:id="rId3" tooltip="&quot;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8523" y="3278660"/>
            <a:ext cx="4925197" cy="301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178" y="782595"/>
            <a:ext cx="6532605" cy="5412259"/>
          </a:xfrm>
        </p:spPr>
        <p:txBody>
          <a:bodyPr/>
          <a:lstStyle/>
          <a:p>
            <a:pPr lvl="0"/>
            <a:r>
              <a:rPr lang="ru-RU" dirty="0" smtClean="0"/>
              <a:t>Монастырский комплекс </a:t>
            </a:r>
            <a:r>
              <a:rPr lang="ru-RU" dirty="0" err="1" smtClean="0"/>
              <a:t>Сурб-Хач</a:t>
            </a:r>
            <a:r>
              <a:rPr lang="ru-RU" dirty="0" smtClean="0"/>
              <a:t> – памятник национального </a:t>
            </a:r>
            <a:r>
              <a:rPr lang="ru-RU" dirty="0" smtClean="0"/>
              <a:t>значения, расположен </a:t>
            </a:r>
            <a:r>
              <a:rPr lang="ru-RU" dirty="0" smtClean="0"/>
              <a:t>в лесистой долине северо-западного склона горы </a:t>
            </a:r>
            <a:r>
              <a:rPr lang="ru-RU" dirty="0" err="1" smtClean="0"/>
              <a:t>Грыця</a:t>
            </a:r>
            <a:r>
              <a:rPr lang="ru-RU" dirty="0" smtClean="0"/>
              <a:t> (</a:t>
            </a:r>
            <a:r>
              <a:rPr lang="ru-RU" dirty="0" smtClean="0"/>
              <a:t>Святого Креста, Святая, Монастырская),</a:t>
            </a:r>
            <a:r>
              <a:rPr lang="ru-RU" dirty="0" smtClean="0"/>
              <a:t>в </a:t>
            </a:r>
            <a:r>
              <a:rPr lang="ru-RU" dirty="0" smtClean="0"/>
              <a:t>3,5 км к юго-западу от города Старый </a:t>
            </a:r>
            <a:r>
              <a:rPr lang="ru-RU" dirty="0" smtClean="0"/>
              <a:t>Крым.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0898" name="Picture 2" descr="http://m.io.ua/img_aa/medium/0405/71/04057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839" y="1288512"/>
            <a:ext cx="5100166" cy="38251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508" y="238897"/>
            <a:ext cx="6647935" cy="6466703"/>
          </a:xfrm>
        </p:spPr>
        <p:txBody>
          <a:bodyPr/>
          <a:lstStyle/>
          <a:p>
            <a:pPr lvl="0"/>
            <a:r>
              <a:rPr lang="ru-RU" dirty="0" smtClean="0"/>
              <a:t>Генуэзская крепость — памятник средневековой архитектуры мирового значения, единственная генуэзская цитадель, сохранившаяся в Крыму. Построенная генуэзцами в период с 1371 по 1469 годы. Крепость расположена на древнем коралловом рифе, представляющем собой конусообразную гору, около </a:t>
            </a:r>
            <a:r>
              <a:rPr lang="ru-RU" dirty="0" err="1" smtClean="0"/>
              <a:t>Судакской</a:t>
            </a:r>
            <a:r>
              <a:rPr lang="ru-RU" dirty="0" smtClean="0"/>
              <a:t> бухты Чёрного моря.</a:t>
            </a:r>
          </a:p>
          <a:p>
            <a:endParaRPr lang="ru-RU" dirty="0"/>
          </a:p>
        </p:txBody>
      </p:sp>
      <p:pic>
        <p:nvPicPr>
          <p:cNvPr id="97282" name="Picture 2" descr="http://roots2000.ru/photo/ezmebeeymm_1294284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9319" y="1680520"/>
            <a:ext cx="4883168" cy="366712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75503"/>
            <a:ext cx="6153665" cy="5947719"/>
          </a:xfrm>
        </p:spPr>
        <p:txBody>
          <a:bodyPr/>
          <a:lstStyle/>
          <a:p>
            <a:pPr lvl="0"/>
            <a:r>
              <a:rPr lang="ru-RU" sz="2800" dirty="0" smtClean="0"/>
              <a:t>Пантикапей - милетская колония, основанная в VI в. на Таврическом полуострове при Керченском проливе. Это античный город, предшественник Керчи, был столицей </a:t>
            </a:r>
            <a:r>
              <a:rPr lang="ru-RU" sz="2800" dirty="0" err="1" smtClean="0"/>
              <a:t>Боспорского</a:t>
            </a:r>
            <a:r>
              <a:rPr lang="ru-RU" sz="2800" dirty="0" smtClean="0"/>
              <a:t> государства. Город имел хорошую гавань и вел значительную торговлю. Ныне сохранились остатки оборонительных сооружений, домов, построек, общественных зданий склепы.</a:t>
            </a:r>
          </a:p>
          <a:p>
            <a:endParaRPr lang="ru-RU" sz="2800" dirty="0"/>
          </a:p>
        </p:txBody>
      </p:sp>
      <p:pic>
        <p:nvPicPr>
          <p:cNvPr id="98306" name="Picture 2" descr="https://media.izi.travel/85a171d0-2c27-4f93-95cd-b7046aed32c2/5e7cb470-966e-41da-a3c7-11e530442ee5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9261" y="1705232"/>
            <a:ext cx="5106201" cy="33445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0791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появился в Крыму первый человек?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1702" y="1721708"/>
            <a:ext cx="6909485" cy="4481383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учебниках пишут, что произошло это великое событие от ста до трехсот тысяч лет назад. </a:t>
            </a:r>
            <a:endParaRPr lang="en-US" sz="3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Однако </a:t>
            </a: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ялтинский ученый Сергей Жук поставил официальную науку в тупик, найдя на Южном берегу большие коллекции орудий труда, которым не меньше восьмисот тысяч лет.</a:t>
            </a:r>
          </a:p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1598" y="2158313"/>
            <a:ext cx="3327546" cy="2761271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8723871" y="4687331"/>
            <a:ext cx="2907957" cy="185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Каменные орудия –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чопперы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возрастом около 650 000 лет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486032"/>
            <a:ext cx="4957482" cy="5609968"/>
          </a:xfrm>
        </p:spPr>
        <p:txBody>
          <a:bodyPr/>
          <a:lstStyle/>
          <a:p>
            <a:pPr lvl="0" fontAlgn="t"/>
            <a:r>
              <a:rPr lang="ru-RU" dirty="0" smtClean="0"/>
              <a:t>Крепость </a:t>
            </a:r>
            <a:r>
              <a:rPr lang="ru-RU" dirty="0" err="1" smtClean="0"/>
              <a:t>Ени-Кале</a:t>
            </a:r>
            <a:r>
              <a:rPr lang="ru-RU" dirty="0" smtClean="0"/>
              <a:t> является одной из самых интересных и красивых </a:t>
            </a:r>
            <a:r>
              <a:rPr lang="ru-RU" dirty="0" err="1" smtClean="0"/>
              <a:t>достопримечательностейКерчи</a:t>
            </a:r>
            <a:r>
              <a:rPr lang="ru-RU" dirty="0" smtClean="0"/>
              <a:t>. Она расположена в стратегически важном месте – на самом узком участке Керченского пролива. </a:t>
            </a:r>
            <a:endParaRPr lang="ru-RU" dirty="0"/>
          </a:p>
        </p:txBody>
      </p:sp>
      <p:pic>
        <p:nvPicPr>
          <p:cNvPr id="99330" name="Picture 2" descr="http://ikrym.com/files/place/121/6af23134c64e9650853fdfbe3d0c92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248" y="1150405"/>
            <a:ext cx="5715424" cy="428656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465" y="321276"/>
            <a:ext cx="7175157" cy="5766486"/>
          </a:xfrm>
        </p:spPr>
        <p:txBody>
          <a:bodyPr/>
          <a:lstStyle/>
          <a:p>
            <a:pPr lvl="0" fontAlgn="t"/>
            <a:r>
              <a:rPr lang="ru-RU" dirty="0" smtClean="0"/>
              <a:t>Крепость Каламита - один из </a:t>
            </a:r>
            <a:r>
              <a:rPr lang="ru-RU" dirty="0" smtClean="0"/>
              <a:t>интереснейших памятников </a:t>
            </a:r>
            <a:r>
              <a:rPr lang="ru-RU" dirty="0" smtClean="0"/>
              <a:t>крымского средневековья, расположена </a:t>
            </a:r>
            <a:r>
              <a:rPr lang="ru-RU" dirty="0" smtClean="0"/>
              <a:t>в </a:t>
            </a:r>
            <a:r>
              <a:rPr lang="ru-RU" dirty="0" err="1" smtClean="0"/>
              <a:t>Инкермане</a:t>
            </a:r>
            <a:r>
              <a:rPr lang="ru-RU" dirty="0" smtClean="0"/>
              <a:t> на восточном берегу реки Черной в </a:t>
            </a:r>
            <a:endParaRPr lang="ru-RU" dirty="0" smtClean="0"/>
          </a:p>
          <a:p>
            <a:pPr lvl="0" fontAlgn="t">
              <a:buNone/>
            </a:pPr>
            <a:r>
              <a:rPr lang="ru-RU" dirty="0" smtClean="0"/>
              <a:t> </a:t>
            </a:r>
            <a:r>
              <a:rPr lang="ru-RU" dirty="0" smtClean="0"/>
              <a:t>   юго-западной </a:t>
            </a:r>
            <a:r>
              <a:rPr lang="ru-RU" dirty="0" smtClean="0"/>
              <a:t>части Монастырской скалы. Высоко над дорогой, на плато Монастырской скалы, видны остатки старинных крепостных сооружений, а в нижней части скалы - христианский пещерный монастырь.</a:t>
            </a:r>
            <a:endParaRPr lang="ru-RU" dirty="0"/>
          </a:p>
        </p:txBody>
      </p:sp>
      <p:pic>
        <p:nvPicPr>
          <p:cNvPr id="100354" name="Picture 2" descr="http://www.vhodv.com/upload/iblock/116/116f7fe287a0869faa80aa84b7a935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5975" y="469558"/>
            <a:ext cx="4587719" cy="304667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6119" y="494270"/>
            <a:ext cx="5890054" cy="5873578"/>
          </a:xfrm>
        </p:spPr>
        <p:txBody>
          <a:bodyPr/>
          <a:lstStyle/>
          <a:p>
            <a:pPr lvl="0" fontAlgn="t"/>
            <a:r>
              <a:rPr lang="ru-RU" sz="2800" dirty="0" err="1" smtClean="0"/>
              <a:t>Мангуп-Кале</a:t>
            </a:r>
            <a:r>
              <a:rPr lang="ru-RU" sz="2800" dirty="0" smtClean="0"/>
              <a:t> - средневековый город-крепость в Бахчисарайском районе Крыма. Столица православного княжества </a:t>
            </a:r>
            <a:r>
              <a:rPr lang="ru-RU" sz="2800" dirty="0" err="1" smtClean="0"/>
              <a:t>Феодоро</a:t>
            </a:r>
            <a:r>
              <a:rPr lang="ru-RU" sz="2800" dirty="0" smtClean="0"/>
              <a:t>, затем турецкая </a:t>
            </a:r>
            <a:endParaRPr lang="ru-RU" sz="2800" dirty="0" smtClean="0"/>
          </a:p>
          <a:p>
            <a:pPr lvl="0" fontAlgn="t"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крепость</a:t>
            </a:r>
            <a:r>
              <a:rPr lang="ru-RU" sz="2800" dirty="0" smtClean="0"/>
              <a:t>. Расположен на вершине горы-останца, возвышающейся над уровнем окрестных долин на 250—300 м и образующей плато площадью 90 га. На территории крепости расположены многочисленные родники.</a:t>
            </a:r>
            <a:endParaRPr lang="ru-RU" sz="2800" dirty="0"/>
          </a:p>
        </p:txBody>
      </p:sp>
      <p:pic>
        <p:nvPicPr>
          <p:cNvPr id="101378" name="Picture 2" descr="http://bike-crimea.com/blog/wp-content/uploads/2011/08/mangup-kal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901" y="1293339"/>
            <a:ext cx="5718818" cy="36493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345989"/>
            <a:ext cx="5000368" cy="5750011"/>
          </a:xfrm>
        </p:spPr>
        <p:txBody>
          <a:bodyPr/>
          <a:lstStyle/>
          <a:p>
            <a:pPr lvl="0"/>
            <a:r>
              <a:rPr lang="ru-RU" sz="2800" dirty="0" smtClean="0"/>
              <a:t>Менгиры в с. Родниковское - самые древние в Крыму каменные памятники, которые были созданы человеком. Менгир </a:t>
            </a:r>
            <a:r>
              <a:rPr lang="ru-RU" sz="2800" dirty="0" err="1" smtClean="0"/>
              <a:t>по-бретонски</a:t>
            </a:r>
            <a:r>
              <a:rPr lang="ru-RU" sz="2800" dirty="0" smtClean="0"/>
              <a:t> значит "длинный камень". Этим словом обозначают вертикально врытые в землю длинные каменные истуканы, являющиеся культовыми памятниками эпохи неолита и бронзового века.</a:t>
            </a:r>
          </a:p>
          <a:p>
            <a:endParaRPr lang="ru-RU" sz="2800" dirty="0"/>
          </a:p>
        </p:txBody>
      </p:sp>
      <p:pic>
        <p:nvPicPr>
          <p:cNvPr id="102402" name="Picture 2" descr="http://flamber.ru/files/photos/1160060741/1207719593_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7844" y="520468"/>
            <a:ext cx="4095151" cy="546020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01361"/>
            <a:ext cx="4464424" cy="5972433"/>
          </a:xfrm>
        </p:spPr>
        <p:txBody>
          <a:bodyPr/>
          <a:lstStyle/>
          <a:p>
            <a:pPr lvl="0"/>
            <a:r>
              <a:rPr lang="ru-RU" dirty="0" smtClean="0"/>
              <a:t>Неаполь Скифский - древний город, одна из скифских царских крепостей в </a:t>
            </a:r>
            <a:r>
              <a:rPr lang="ru-RU" dirty="0" smtClean="0"/>
              <a:t> Крыму</a:t>
            </a:r>
            <a:r>
              <a:rPr lang="ru-RU" dirty="0" smtClean="0"/>
              <a:t>, столица </a:t>
            </a:r>
            <a:r>
              <a:rPr lang="ru-RU" dirty="0" err="1" smtClean="0"/>
              <a:t>позднескифского</a:t>
            </a:r>
            <a:r>
              <a:rPr lang="ru-RU" dirty="0" smtClean="0"/>
              <a:t> государства (III век до н. э. — III век н. э.), была основана на берегу реки </a:t>
            </a:r>
            <a:r>
              <a:rPr lang="ru-RU" dirty="0" err="1" smtClean="0"/>
              <a:t>Салгир</a:t>
            </a:r>
            <a:r>
              <a:rPr lang="ru-RU" dirty="0" smtClean="0"/>
              <a:t> более двух тысяч лет назад.</a:t>
            </a:r>
          </a:p>
          <a:p>
            <a:endParaRPr lang="ru-RU" dirty="0"/>
          </a:p>
        </p:txBody>
      </p:sp>
      <p:pic>
        <p:nvPicPr>
          <p:cNvPr id="103426" name="Picture 2" descr="http://miroved.com/public/media/photos/2014/03/27/4b738b7c141e4fca9fc721872db83ee4-0f6df45587ce275de6caad969cc4befb_Gener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8619" y="1194486"/>
            <a:ext cx="5986160" cy="448962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1208" y="675504"/>
            <a:ext cx="10939848" cy="3047999"/>
          </a:xfrm>
        </p:spPr>
        <p:txBody>
          <a:bodyPr/>
          <a:lstStyle/>
          <a:p>
            <a:pPr lvl="0"/>
            <a:r>
              <a:rPr lang="ru-RU" dirty="0" smtClean="0"/>
              <a:t>Среди природных феноменов Европы пещера </a:t>
            </a:r>
            <a:r>
              <a:rPr lang="ru-RU" dirty="0" err="1" smtClean="0"/>
              <a:t>Эмине-Баир-Хосар</a:t>
            </a:r>
            <a:r>
              <a:rPr lang="ru-RU" dirty="0" smtClean="0"/>
              <a:t> занимает исключительное место. Наиболее нетронутая, первозданная пещера расположена на живописном склоне горы </a:t>
            </a:r>
            <a:r>
              <a:rPr lang="ru-RU" dirty="0" err="1" smtClean="0"/>
              <a:t>Чатырдаг</a:t>
            </a:r>
            <a:r>
              <a:rPr lang="ru-RU" dirty="0" smtClean="0"/>
              <a:t>, с которого открывается панорама всей центральной части полуострова Крым.</a:t>
            </a:r>
          </a:p>
          <a:p>
            <a:endParaRPr lang="ru-RU" dirty="0"/>
          </a:p>
        </p:txBody>
      </p:sp>
      <p:pic>
        <p:nvPicPr>
          <p:cNvPr id="104450" name="Picture 2" descr="https://i.incamp.ru/u/1/61/ostrov-geroev-speleologicheski-3818-58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322" y="3206879"/>
            <a:ext cx="6179382" cy="349135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7481" y="1338648"/>
            <a:ext cx="5844989" cy="4114800"/>
          </a:xfrm>
        </p:spPr>
        <p:txBody>
          <a:bodyPr/>
          <a:lstStyle/>
          <a:p>
            <a:r>
              <a:rPr lang="ru-RU" dirty="0" err="1" smtClean="0"/>
              <a:t>Тепе-Кермен</a:t>
            </a:r>
            <a:r>
              <a:rPr lang="ru-RU" dirty="0" smtClean="0"/>
              <a:t> - одним из самых многолюдных пещерных городов Крыма, расположенный к юго-западу от Бахчисарая, археологический памятник VI-XIV вв. </a:t>
            </a:r>
            <a:endParaRPr lang="ru-RU" dirty="0"/>
          </a:p>
        </p:txBody>
      </p:sp>
      <p:pic>
        <p:nvPicPr>
          <p:cNvPr id="105474" name="Picture 2" descr="https://geographyofrussia.com/wp-content/uploads/2016/06/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610" y="1468327"/>
            <a:ext cx="4869506" cy="363995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80889" y="967945"/>
            <a:ext cx="5288692" cy="4510216"/>
          </a:xfrm>
        </p:spPr>
        <p:txBody>
          <a:bodyPr/>
          <a:lstStyle/>
          <a:p>
            <a:pPr lvl="0"/>
            <a:r>
              <a:rPr lang="ru-RU" sz="2800" dirty="0" smtClean="0"/>
              <a:t>Пять километров от Керчи - и вы возле шедевра античного зодчества. Царский курган - памятник погребальной архитектуры IV века до н.э. Исследователи полагают, что в Царском кургане был погребен представитель династии </a:t>
            </a:r>
            <a:r>
              <a:rPr lang="ru-RU" sz="2800" dirty="0" err="1" smtClean="0"/>
              <a:t>Спартокидов</a:t>
            </a:r>
            <a:r>
              <a:rPr lang="ru-RU" sz="2800" dirty="0" smtClean="0"/>
              <a:t> - сам </a:t>
            </a:r>
            <a:r>
              <a:rPr lang="ru-RU" sz="2800" dirty="0" err="1" smtClean="0"/>
              <a:t>боспорский</a:t>
            </a:r>
            <a:r>
              <a:rPr lang="ru-RU" sz="2800" dirty="0" smtClean="0"/>
              <a:t> царь </a:t>
            </a:r>
            <a:r>
              <a:rPr lang="ru-RU" sz="2800" dirty="0" err="1" smtClean="0"/>
              <a:t>Левкон</a:t>
            </a:r>
            <a:r>
              <a:rPr lang="ru-RU" sz="2800" dirty="0" smtClean="0"/>
              <a:t> I.</a:t>
            </a:r>
          </a:p>
          <a:p>
            <a:endParaRPr lang="ru-RU" dirty="0"/>
          </a:p>
        </p:txBody>
      </p:sp>
      <p:pic>
        <p:nvPicPr>
          <p:cNvPr id="118786" name="Picture 2" descr="http://poznamka.ru/wp-content/uploads/2011/10/kurgan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915" y="737552"/>
            <a:ext cx="6243927" cy="468294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740" y="370703"/>
            <a:ext cx="5733535" cy="5877765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Херсонес Таврический - город, основанный древними греками на </a:t>
            </a:r>
            <a:r>
              <a:rPr lang="ru-RU" dirty="0" err="1" smtClean="0"/>
              <a:t>Гераклейском</a:t>
            </a:r>
            <a:r>
              <a:rPr lang="ru-RU" dirty="0" smtClean="0"/>
              <a:t> полуострове на юго-западном побережье Крыма. Ныне </a:t>
            </a:r>
            <a:r>
              <a:rPr lang="ru-RU" dirty="0" err="1" smtClean="0"/>
              <a:t>Херсонесское</a:t>
            </a:r>
            <a:r>
              <a:rPr lang="ru-RU" dirty="0" smtClean="0"/>
              <a:t> городище расположено на территории </a:t>
            </a:r>
            <a:r>
              <a:rPr lang="ru-RU" dirty="0" err="1" smtClean="0"/>
              <a:t>Гагаринского</a:t>
            </a:r>
            <a:r>
              <a:rPr lang="ru-RU" dirty="0" smtClean="0"/>
              <a:t> района Севастополя. На протяжении двух тысяч лет являлся крупным политическим, экономическим и культурным центром Северного Причерноморья.</a:t>
            </a:r>
          </a:p>
          <a:p>
            <a:endParaRPr lang="ru-RU" dirty="0"/>
          </a:p>
        </p:txBody>
      </p:sp>
      <p:pic>
        <p:nvPicPr>
          <p:cNvPr id="132098" name="Picture 2" descr="http://photo-luks.ru/wp-content/gallery/xersones-tavricheskij/000121770_20120403144141_7VYdebejLAO6s6b-336-800-600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5802" y="667265"/>
            <a:ext cx="5386451" cy="3779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456267"/>
            <a:ext cx="10131425" cy="364913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Что мы сегодня узнали на уроке?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1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0475" y="2479589"/>
            <a:ext cx="8929817" cy="3128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latin typeface="Bookman Old Style" panose="02050604050505020204" pitchFamily="18" charset="0"/>
              </a:rPr>
              <a:t>Первые следы пребывания человека на территории полуострова относятся к каменному веку, продолжавшемуся с 2-х миллионов лет до </a:t>
            </a:r>
            <a:r>
              <a:rPr lang="en-US" sz="3600" i="1" dirty="0" smtClean="0">
                <a:latin typeface="Bookman Old Style" panose="02050604050505020204" pitchFamily="18" charset="0"/>
              </a:rPr>
              <a:t>XIV-X </a:t>
            </a:r>
            <a:r>
              <a:rPr lang="ru-RU" sz="3600" i="1" dirty="0" smtClean="0">
                <a:latin typeface="Bookman Old Style" panose="02050604050505020204" pitchFamily="18" charset="0"/>
              </a:rPr>
              <a:t>веков до н.э.</a:t>
            </a:r>
            <a:endParaRPr lang="ru-RU" sz="3600" i="1" dirty="0"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135" y="609600"/>
            <a:ext cx="9046091" cy="145626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Появление первого человека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48935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810512"/>
            <a:ext cx="10131425" cy="3102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Подготовить сообщение об одном из археологических памятников Крыма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2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95559" cy="14562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Ранний палеолит 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(650-150 тысяч лет до н.э.)</a:t>
            </a:r>
            <a:endParaRPr lang="ru-RU" sz="32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57881" y="1878228"/>
            <a:ext cx="7208107" cy="42672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Каменные орудия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могли принадлежать только 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питекантропам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Питекантроп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smtClean="0">
                <a:latin typeface="Bookman Old Style" panose="02050604050505020204" pitchFamily="18" charset="0"/>
              </a:rPr>
              <a:t>Homo Erectus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обезьяночеловек, «человек </a:t>
            </a:r>
            <a:r>
              <a:rPr lang="ru-RU" sz="3600" dirty="0" smtClean="0">
                <a:latin typeface="Bookman Old Style" panose="02050604050505020204" pitchFamily="18" charset="0"/>
              </a:rPr>
              <a:t>прямоходящий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0045" y="2006626"/>
            <a:ext cx="3427578" cy="45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1989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9" y="609600"/>
            <a:ext cx="11008305" cy="14562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b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прямоходящего»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545" y="2065867"/>
            <a:ext cx="9948671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Овладение грубой обработкой каменного материала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Добыча кремня на Внутренней Крымской гряде и изготовление массивных рубил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Bookman Old Style" panose="02050604050505020204" pitchFamily="18" charset="0"/>
              </a:rPr>
              <a:t>Охота на животных, рубка леса, сбор полезных растений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63666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35957"/>
            <a:ext cx="5870447" cy="14562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палеолит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(150-35 тысяч лет до н.э.)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1" y="2500545"/>
            <a:ext cx="383133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Bookman Old Style" panose="02050604050505020204" pitchFamily="18" charset="0"/>
              </a:rPr>
              <a:t>Появление </a:t>
            </a:r>
            <a:r>
              <a:rPr lang="en-US" sz="3200" dirty="0" smtClean="0">
                <a:latin typeface="Bookman Old Style" panose="02050604050505020204" pitchFamily="18" charset="0"/>
              </a:rPr>
              <a:t>Homo sapiens </a:t>
            </a:r>
            <a:r>
              <a:rPr lang="en-US" sz="3200" dirty="0" err="1" smtClean="0">
                <a:latin typeface="Bookman Old Style" panose="02050604050505020204" pitchFamily="18" charset="0"/>
              </a:rPr>
              <a:t>neanderthalensis</a:t>
            </a:r>
            <a:r>
              <a:rPr lang="en-US" sz="3200" dirty="0" smtClean="0">
                <a:latin typeface="Bookman Old Style" panose="02050604050505020204" pitchFamily="18" charset="0"/>
              </a:rPr>
              <a:t> - </a:t>
            </a:r>
            <a:r>
              <a:rPr lang="ru-RU" sz="3200" dirty="0" smtClean="0">
                <a:latin typeface="Bookman Old Style" panose="02050604050505020204" pitchFamily="18" charset="0"/>
              </a:rPr>
              <a:t>неандертальцев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5509" y="1792224"/>
            <a:ext cx="7806491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71641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8637" y="609600"/>
            <a:ext cx="4596713" cy="469557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неандертальцах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545" y="1383957"/>
            <a:ext cx="7157774" cy="433104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Восточном Крыму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находок человека прямоходящего не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было.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Известно, что в удобных для жилья пещерах крымских предгорий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селились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неандертальцы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Неандертальцы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древние люди, жившие 250-35 тысяч лет назад.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неандерталец - ТутКры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989" y="1631092"/>
            <a:ext cx="2817341" cy="386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3331191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1" y="453080"/>
            <a:ext cx="10131425" cy="6071287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Крыму открыты 15 стоянок древних людей, из них несколько — в восточной части. Самая древняя из таких пещер, под карнизом высокого плоскогорья над рекой Зуя, называется </a:t>
            </a:r>
            <a:r>
              <a:rPr lang="ru-RU" sz="36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Киик-Коба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(Пещера дикаря).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1924 году археолог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Г.А.Бонч-Осмоловский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обнаружил здесь следы жизни древнего человека: кремневые орудия, золу доисторических костров, кости животных. Этим находкам 100-150 тысяч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открытой к югу пещере люди укрывались от северных ветров, прятались от дождя и снега.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Рядом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Киик-Кобой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пробивался родник, а в самой пещере археологи нашли погребение женщины и годовалого ребенка.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4">
  <a:themeElements>
    <a:clrScheme name="Тема Offic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Тема Offic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3">
  <a:themeElements>
    <a:clrScheme name="Тема Office 2">
      <a:dk1>
        <a:srgbClr val="660066"/>
      </a:dk1>
      <a:lt1>
        <a:srgbClr val="FFFFFF"/>
      </a:lt1>
      <a:dk2>
        <a:srgbClr val="FF00FF"/>
      </a:dk2>
      <a:lt2>
        <a:srgbClr val="FFCC99"/>
      </a:lt2>
      <a:accent1>
        <a:srgbClr val="99FF99"/>
      </a:accent1>
      <a:accent2>
        <a:srgbClr val="CC66FF"/>
      </a:accent2>
      <a:accent3>
        <a:srgbClr val="FFFFFF"/>
      </a:accent3>
      <a:accent4>
        <a:srgbClr val="560056"/>
      </a:accent4>
      <a:accent5>
        <a:srgbClr val="CAFFCA"/>
      </a:accent5>
      <a:accent6>
        <a:srgbClr val="B95CE7"/>
      </a:accent6>
      <a:hlink>
        <a:srgbClr val="FF99CC"/>
      </a:hlink>
      <a:folHlink>
        <a:srgbClr val="006600"/>
      </a:folHlink>
    </a:clrScheme>
    <a:fontScheme name="Тема Office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279</TotalTime>
  <Words>813</Words>
  <Application>Microsoft Office PowerPoint</Application>
  <PresentationFormat>Произвольный</PresentationFormat>
  <Paragraphs>103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Небеса</vt:lpstr>
      <vt:lpstr>Бумажная</vt:lpstr>
      <vt:lpstr>Техническая</vt:lpstr>
      <vt:lpstr>Литейная</vt:lpstr>
      <vt:lpstr>Тема4</vt:lpstr>
      <vt:lpstr>Тема3</vt:lpstr>
      <vt:lpstr>Метро</vt:lpstr>
      <vt:lpstr>История древнего человека В КРЫМУ.  археологические Памятники</vt:lpstr>
      <vt:lpstr>Слайд 2</vt:lpstr>
      <vt:lpstr>Когда появился в Крыму первый человек?</vt:lpstr>
      <vt:lpstr>Появление первого человека</vt:lpstr>
      <vt:lpstr>Ранний палеолит  (650-150 тысяч лет до н.э.)</vt:lpstr>
      <vt:lpstr>Деятельность  «человекА прямоходящего» </vt:lpstr>
      <vt:lpstr>Средний палеолит (150-35 тысяч лет до н.э.)</vt:lpstr>
      <vt:lpstr>О неандертальцах</vt:lpstr>
      <vt:lpstr>Слайд 9</vt:lpstr>
      <vt:lpstr>Деятельность неандертальцев  </vt:lpstr>
      <vt:lpstr>поздний палеолит (35-10 тысяч лет до н.э.)</vt:lpstr>
      <vt:lpstr>О кроманьонцах</vt:lpstr>
      <vt:lpstr>Слайд 13</vt:lpstr>
      <vt:lpstr>Слайд 14</vt:lpstr>
      <vt:lpstr>Деятельность кроманьонцев – людей современного типа </vt:lpstr>
      <vt:lpstr>поздний палеолит (35-10 тысяч лет до н.э.)</vt:lpstr>
      <vt:lpstr>Мезолит (10-5 тысяч лет назад)</vt:lpstr>
      <vt:lpstr>Неолит (5-3 тысячи лет назад)</vt:lpstr>
      <vt:lpstr>Энеолит (медный век) (3-е тысячелетие – начало 2-го тысячелетия до н.э.)</vt:lpstr>
      <vt:lpstr>Крымские Менгиры</vt:lpstr>
      <vt:lpstr>Бронзовый век (2-е тысячелетие – начало 1-го тысячелетия до н.э.)</vt:lpstr>
      <vt:lpstr>Бронзовый век (2-е тысячелетие – начало 1-го тысячелетия до н.э.)</vt:lpstr>
      <vt:lpstr>Эпоха раннего железа (VIII век до н.э. – IV век н.э.)</vt:lpstr>
      <vt:lpstr>АРХЕОЛОГИЧЕСКИЕ ПАМЯТНИКИ КРЫМА</vt:lpstr>
      <vt:lpstr>Слайд 25</vt:lpstr>
      <vt:lpstr>КЕРКИНИТИДА – АНТИЧНОСТЬ ПОД КУПОЛОМ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Итоги урока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древнего человека В КРЫМУ.  археологические Памятники</dc:title>
  <dc:creator>Alex Kunitsa</dc:creator>
  <cp:lastModifiedBy>Администратор</cp:lastModifiedBy>
  <cp:revision>30</cp:revision>
  <dcterms:created xsi:type="dcterms:W3CDTF">2015-09-14T18:14:55Z</dcterms:created>
  <dcterms:modified xsi:type="dcterms:W3CDTF">2016-09-01T22:50:21Z</dcterms:modified>
</cp:coreProperties>
</file>